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39" r:id="rId4"/>
    <p:sldMasterId id="2147483740" r:id="rId5"/>
    <p:sldMasterId id="214748374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8.png>
</file>

<file path=ppt/media/image2.png>
</file>

<file path=ppt/media/image20.jpg>
</file>

<file path=ppt/media/image23.png>
</file>

<file path=ppt/media/image29.png>
</file>

<file path=ppt/media/image3.png>
</file>

<file path=ppt/media/image33.png>
</file>

<file path=ppt/media/image34.png>
</file>

<file path=ppt/media/image35.png>
</file>

<file path=ppt/media/image36.png>
</file>

<file path=ppt/media/image4.png>
</file>

<file path=ppt/media/image43.png>
</file>

<file path=ppt/media/image44.png>
</file>

<file path=ppt/media/image50.png>
</file>

<file path=ppt/media/image53.png>
</file>

<file path=ppt/media/image6.png>
</file>

<file path=ppt/media/image60.png>
</file>

<file path=ppt/media/image62.png>
</file>

<file path=ppt/media/image63.png>
</file>

<file path=ppt/media/image65.png>
</file>

<file path=ppt/media/image66.png>
</file>

<file path=ppt/media/image67.png>
</file>

<file path=ppt/media/image68.png>
</file>

<file path=ppt/media/image69.jpg>
</file>

<file path=ppt/media/image70.png>
</file>

<file path=ppt/media/image72.png>
</file>

<file path=ppt/media/image73.jpg>
</file>

<file path=ppt/media/image74.png>
</file>

<file path=ppt/media/image77.png>
</file>

<file path=ppt/media/image81.png>
</file>

<file path=ppt/media/image83.jpg>
</file>

<file path=ppt/media/image84.png>
</file>

<file path=ppt/media/image85.png>
</file>

<file path=ppt/media/image86.jpg>
</file>

<file path=ppt/media/image87.png>
</file>

<file path=ppt/media/image8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lf-energy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afaf563bb_2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afaf563bb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063cad80a5_0_1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063cad80a5_0_1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2200CC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https://jmertic.github.io/committee-gallery/lf-energy-foundation-governing-board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Zoom to fit</a:t>
            </a:r>
            <a:endParaRPr/>
          </a:p>
        </p:txBody>
      </p:sp>
      <p:sp>
        <p:nvSpPr>
          <p:cNvPr id="660" name="Google Shape;660;g3063cad80a5_0_12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31debc29e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31debc29e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e8fda0b16a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e8fda0b16a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e8fda0b16a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e8fda0b16a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063cad80a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063cad80a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063cad80a5_0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063cad80a5_0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</a:t>
            </a:r>
            <a:r>
              <a:rPr lang="en"/>
              <a:t> </a:t>
            </a:r>
            <a:endParaRPr/>
          </a:p>
        </p:txBody>
      </p:sp>
      <p:sp>
        <p:nvSpPr>
          <p:cNvPr id="574" name="Google Shape;574;g3063cad80a5_0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063cad80a5_0_8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063cad80a5_0_8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3063cad80a5_0_8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6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1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1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36.png"/><Relationship Id="rId4" Type="http://schemas.openxmlformats.org/officeDocument/2006/relationships/image" Target="../media/image1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Relationship Id="rId3" Type="http://schemas.openxmlformats.org/officeDocument/2006/relationships/image" Target="../media/image18.png"/><Relationship Id="rId4" Type="http://schemas.openxmlformats.org/officeDocument/2006/relationships/image" Target="../media/image3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1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4.png"/><Relationship Id="rId3" Type="http://schemas.openxmlformats.org/officeDocument/2006/relationships/image" Target="../media/image36.png"/><Relationship Id="rId4" Type="http://schemas.openxmlformats.org/officeDocument/2006/relationships/image" Target="../media/image34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Relationship Id="rId3" Type="http://schemas.openxmlformats.org/officeDocument/2006/relationships/image" Target="../media/image1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jp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4.png"/><Relationship Id="rId3" Type="http://schemas.openxmlformats.org/officeDocument/2006/relationships/image" Target="../media/image50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0.png"/><Relationship Id="rId3" Type="http://schemas.openxmlformats.org/officeDocument/2006/relationships/image" Target="../media/image4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0.png"/><Relationship Id="rId3" Type="http://schemas.openxmlformats.org/officeDocument/2006/relationships/image" Target="../media/image2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2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Relationship Id="rId3" Type="http://schemas.openxmlformats.org/officeDocument/2006/relationships/image" Target="../media/image63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7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8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8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0.png"/><Relationship Id="rId3" Type="http://schemas.openxmlformats.org/officeDocument/2006/relationships/hyperlink" Target="https://lfenergy.org/" TargetMode="External"/><Relationship Id="rId4" Type="http://schemas.openxmlformats.org/officeDocument/2006/relationships/hyperlink" Target="https://www.lfenergy.org/join/" TargetMode="External"/><Relationship Id="rId5" Type="http://schemas.openxmlformats.org/officeDocument/2006/relationships/hyperlink" Target="https://www.lfenergy.org/join/" TargetMode="External"/><Relationship Id="rId6" Type="http://schemas.openxmlformats.org/officeDocument/2006/relationships/hyperlink" Target="https://lists.lfenergy.org/" TargetMode="External"/><Relationship Id="rId7" Type="http://schemas.openxmlformats.org/officeDocument/2006/relationships/image" Target="../media/image70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7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4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2.png"/><Relationship Id="rId3" Type="http://schemas.openxmlformats.org/officeDocument/2006/relationships/image" Target="../media/image66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65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6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4.png"/><Relationship Id="rId3" Type="http://schemas.openxmlformats.org/officeDocument/2006/relationships/image" Target="../media/image65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4" name="Google Shape;84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2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7" name="Google Shape;127;p20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0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30" name="Google Shape;130;p20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32" name="Google Shape;1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">
  <p:cSld name="8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55" name="Google Shape;155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9" name="Google Shape;159;p29"/>
          <p:cNvPicPr preferRelativeResize="0"/>
          <p:nvPr/>
        </p:nvPicPr>
        <p:blipFill rotWithShape="1">
          <a:blip r:embed="rId4">
            <a:alphaModFix/>
          </a:blip>
          <a:srcRect b="16097" l="58825" r="15205" t="69116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Google Shape;165;p30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7" name="Google Shape;167;p3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1" name="Google Shape;171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7468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 1">
  <p:cSld name="8_Title and Conten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1" name="Google Shape;181;p3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6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7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8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0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4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1" name="Google Shape;231;p4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3" name="Google Shape;233;p42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234" name="Google Shape;234;p4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8" name="Google Shape;23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3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4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7" name="Google Shape;24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5" name="Google Shape;255;p45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46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62" name="Google Shape;262;p46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6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6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46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9" name="Google Shape;26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8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8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8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4" name="Google Shape;284;p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51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4" name="Google Shape;294;p5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52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9" name="Google Shape;299;p53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0" name="Google Shape;300;p53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4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4" name="Google Shape;304;p54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5" name="Google Shape;305;p54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4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4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308" name="Google Shape;308;p54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09" name="Google Shape;309;p54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10" name="Google Shape;310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5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6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7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57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1" name="Google Shape;321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2" name="Google Shape;322;p5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5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326" name="Google Shape;326;p59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9"/>
          <p:cNvSpPr txBox="1"/>
          <p:nvPr>
            <p:ph idx="1" type="body"/>
          </p:nvPr>
        </p:nvSpPr>
        <p:spPr>
          <a:xfrm>
            <a:off x="317500" y="943424"/>
            <a:ext cx="8369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329" name="Google Shape;32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9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4" name="Google Shape;33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/>
          <p:nvPr>
            <p:ph type="title"/>
          </p:nvPr>
        </p:nvSpPr>
        <p:spPr>
          <a:xfrm>
            <a:off x="481950" y="3069326"/>
            <a:ext cx="81801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7" name="Google Shape;3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25" y="1822605"/>
            <a:ext cx="6558350" cy="8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624" y="3502204"/>
            <a:ext cx="2830750" cy="43267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62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24763" y="1846221"/>
            <a:ext cx="4471615" cy="58452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3"/>
          <p:cNvSpPr txBox="1"/>
          <p:nvPr>
            <p:ph type="title"/>
          </p:nvPr>
        </p:nvSpPr>
        <p:spPr>
          <a:xfrm>
            <a:off x="342900" y="2753591"/>
            <a:ext cx="84351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764"/>
              </a:buClr>
              <a:buSzPts val="2700"/>
              <a:buFont typeface="Century Gothic"/>
              <a:buNone/>
              <a:defRPr b="0" i="0" sz="2700" cap="none">
                <a:solidFill>
                  <a:srgbClr val="00376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4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64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47" name="Google Shape;3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5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65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65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352" name="Google Shape;352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6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8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None/>
              <a:defRPr i="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68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8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0" name="Google Shape;360;p68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61" name="Google Shape;361;p68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62" name="Google Shape;362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rther Information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9"/>
          <p:cNvSpPr txBox="1"/>
          <p:nvPr/>
        </p:nvSpPr>
        <p:spPr>
          <a:xfrm>
            <a:off x="467969" y="428687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Further Information</a:t>
            </a:r>
            <a:endParaRPr sz="4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69"/>
          <p:cNvSpPr txBox="1"/>
          <p:nvPr/>
        </p:nvSpPr>
        <p:spPr>
          <a:xfrm>
            <a:off x="497200" y="1870828"/>
            <a:ext cx="39990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1" i="0" lang="en" sz="21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Shuli Goodman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Font typeface="Arial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Executive Director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 Foundation Energy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sgoodman@lfenergy.org</a:t>
            </a:r>
            <a:endParaRPr b="0" i="0" sz="21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69"/>
          <p:cNvSpPr txBox="1"/>
          <p:nvPr/>
        </p:nvSpPr>
        <p:spPr>
          <a:xfrm>
            <a:off x="497200" y="3348559"/>
            <a:ext cx="48369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Website: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https://lfenergy.org</a:t>
            </a: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Membership: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https://www.lfenergy.org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/join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Mailing Lists: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https://lists.lfenergy.org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Wiki: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https://wiki.lfenergy.org 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7" name="Google Shape;367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56437" y="4430992"/>
            <a:ext cx="2715155" cy="35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Blu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/>
              <a:buNone/>
              <a:defRPr b="0" i="0" sz="3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7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56" name="Google Shape;56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7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87" name="Google Shape;38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7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7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7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95" name="Google Shape;395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7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7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9" name="Google Shape;39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7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7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7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7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7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7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7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8" name="Google Shape;418;p7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9" name="Google Shape;419;p7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1" name="Google Shape;421;p7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422" name="Google Shape;422;p7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7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7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7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7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35" name="Google Shape;435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Update">
  <p:cSld name="TITLE_AND_BODY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0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80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80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0"/>
          <p:cNvSpPr txBox="1"/>
          <p:nvPr>
            <p:ph idx="1" type="body"/>
          </p:nvPr>
        </p:nvSpPr>
        <p:spPr>
          <a:xfrm>
            <a:off x="280350" y="360000"/>
            <a:ext cx="3704700" cy="4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42" name="Google Shape;442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80"/>
          <p:cNvSpPr/>
          <p:nvPr/>
        </p:nvSpPr>
        <p:spPr>
          <a:xfrm>
            <a:off x="40852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0"/>
          <p:cNvSpPr/>
          <p:nvPr/>
        </p:nvSpPr>
        <p:spPr>
          <a:xfrm>
            <a:off x="578547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80"/>
          <p:cNvSpPr/>
          <p:nvPr/>
        </p:nvSpPr>
        <p:spPr>
          <a:xfrm>
            <a:off x="74857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80"/>
          <p:cNvSpPr txBox="1"/>
          <p:nvPr/>
        </p:nvSpPr>
        <p:spPr>
          <a:xfrm>
            <a:off x="4085225" y="2753450"/>
            <a:ext cx="160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Contributors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7" name="Google Shape;447;p80"/>
          <p:cNvSpPr txBox="1"/>
          <p:nvPr/>
        </p:nvSpPr>
        <p:spPr>
          <a:xfrm>
            <a:off x="5785475" y="2753450"/>
            <a:ext cx="160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Organizations</a:t>
            </a:r>
            <a:endParaRPr sz="11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8" name="Google Shape;448;p80"/>
          <p:cNvSpPr txBox="1"/>
          <p:nvPr/>
        </p:nvSpPr>
        <p:spPr>
          <a:xfrm>
            <a:off x="7541825" y="2753450"/>
            <a:ext cx="148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Total Commits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9" name="Google Shape;449;p80"/>
          <p:cNvSpPr txBox="1"/>
          <p:nvPr/>
        </p:nvSpPr>
        <p:spPr>
          <a:xfrm>
            <a:off x="4085225" y="4340375"/>
            <a:ext cx="500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696464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Stats from the last 90 days</a:t>
            </a:r>
            <a:endParaRPr i="1" sz="1200">
              <a:solidFill>
                <a:srgbClr val="696464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50" name="Google Shape;450;p80"/>
          <p:cNvSpPr txBox="1"/>
          <p:nvPr>
            <p:ph idx="2" type="subTitle"/>
          </p:nvPr>
        </p:nvSpPr>
        <p:spPr>
          <a:xfrm>
            <a:off x="4201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80"/>
          <p:cNvSpPr txBox="1"/>
          <p:nvPr>
            <p:ph idx="3" type="subTitle"/>
          </p:nvPr>
        </p:nvSpPr>
        <p:spPr>
          <a:xfrm>
            <a:off x="5907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2" name="Google Shape;452;p80"/>
          <p:cNvSpPr txBox="1"/>
          <p:nvPr>
            <p:ph idx="4" type="subTitle"/>
          </p:nvPr>
        </p:nvSpPr>
        <p:spPr>
          <a:xfrm>
            <a:off x="7613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80"/>
          <p:cNvSpPr txBox="1"/>
          <p:nvPr>
            <p:ph idx="5" type="subTitle"/>
          </p:nvPr>
        </p:nvSpPr>
        <p:spPr>
          <a:xfrm>
            <a:off x="4201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4" name="Google Shape;454;p80"/>
          <p:cNvSpPr txBox="1"/>
          <p:nvPr>
            <p:ph idx="6" type="subTitle"/>
          </p:nvPr>
        </p:nvSpPr>
        <p:spPr>
          <a:xfrm>
            <a:off x="5907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80"/>
          <p:cNvSpPr txBox="1"/>
          <p:nvPr>
            <p:ph idx="7" type="subTitle"/>
          </p:nvPr>
        </p:nvSpPr>
        <p:spPr>
          <a:xfrm>
            <a:off x="760812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" name="Google Shape;456;p80"/>
          <p:cNvSpPr/>
          <p:nvPr>
            <p:ph idx="8" type="pic"/>
          </p:nvPr>
        </p:nvSpPr>
        <p:spPr>
          <a:xfrm>
            <a:off x="4085225" y="828775"/>
            <a:ext cx="5000700" cy="172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9" name="Google Shape;459;p8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0" name="Google Shape;460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8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4" name="Google Shape;464;p82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5" name="Google Shape;465;p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8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8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71" name="Google Shape;471;p8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8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5" name="Google Shape;475;p83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8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8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8" name="Google Shape;47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5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5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5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85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5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5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3" name="Google Shape;493;p8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7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7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7" name="Google Shape;497;p87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8" name="Google Shape;498;p87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7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87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501" name="Google Shape;501;p87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02" name="Google Shape;502;p87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503" name="Google Shape;503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8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506" name="Google Shape;506;p88"/>
          <p:cNvPicPr preferRelativeResize="0"/>
          <p:nvPr/>
        </p:nvPicPr>
        <p:blipFill rotWithShape="1">
          <a:blip r:embed="rId2">
            <a:alphaModFix/>
          </a:blip>
          <a:srcRect b="7243" l="0" r="0" t="7235"/>
          <a:stretch/>
        </p:blipFill>
        <p:spPr>
          <a:xfrm>
            <a:off x="3158302" y="3533522"/>
            <a:ext cx="2830735" cy="370034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8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">
  <p:cSld name="Text Full Width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9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27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9pPr>
          </a:lstStyle>
          <a:p/>
        </p:txBody>
      </p:sp>
      <p:sp>
        <p:nvSpPr>
          <p:cNvPr id="510" name="Google Shape;510;p89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1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17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15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511" name="Google Shape;511;p89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2" name="Google Shape;512;p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8864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8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4775" y="4868118"/>
            <a:ext cx="1213351" cy="1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7" name="Google Shape;517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8" name="Google Shape;5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with LF Image">
  <p:cSld name="BIG_NUMBER_1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9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1" name="Google Shape;521;p9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9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5" name="Google Shape;525;p91"/>
          <p:cNvSpPr txBox="1"/>
          <p:nvPr>
            <p:ph hasCustomPrompt="1" type="title"/>
          </p:nvPr>
        </p:nvSpPr>
        <p:spPr>
          <a:xfrm>
            <a:off x="311700" y="1102894"/>
            <a:ext cx="85206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6" name="Google Shape;526;p9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7" name="Google Shape;527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hing&#10;&#10;Description generated with high confidence" id="528" name="Google Shape;52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056" y="4251166"/>
            <a:ext cx="5879885" cy="350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FESS Overview">
  <p:cSld name="SECTION_TITLE_AND_DESCRIPTION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92"/>
          <p:cNvSpPr txBox="1"/>
          <p:nvPr>
            <p:ph idx="1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9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3" name="Google Shape;533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7" y="431518"/>
            <a:ext cx="3901483" cy="1022188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2"/>
          <p:cNvSpPr txBox="1"/>
          <p:nvPr/>
        </p:nvSpPr>
        <p:spPr>
          <a:xfrm>
            <a:off x="337397" y="1697494"/>
            <a:ext cx="390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Current Working Groups include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6" name="Google Shape;536;p92"/>
          <p:cNvSpPr/>
          <p:nvPr>
            <p:ph idx="2" type="pic"/>
          </p:nvPr>
        </p:nvSpPr>
        <p:spPr>
          <a:xfrm>
            <a:off x="337406" y="2569706"/>
            <a:ext cx="3901500" cy="1463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93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sz="3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93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picture containing thing&#10;&#10;Description generated with high confidence" id="540" name="Google Shape;54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376968"/>
            <a:ext cx="3771903" cy="225131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93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2" name="Google Shape;542;p93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93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">
  <p:cSld name="Text Full Width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4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Open Sans"/>
              <a:buNone/>
              <a:defRPr>
                <a:solidFill>
                  <a:srgbClr val="168FD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94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 sz="20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3655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●"/>
              <a:defRPr sz="17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cxnSp>
        <p:nvCxnSpPr>
          <p:cNvPr id="547" name="Google Shape;547;p94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48" name="Google Shape;548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94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0" name="Google Shape;550;p94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94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36" Type="http://schemas.openxmlformats.org/officeDocument/2006/relationships/theme" Target="../theme/theme3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89.xml"/><Relationship Id="rId24" Type="http://schemas.openxmlformats.org/officeDocument/2006/relationships/theme" Target="../theme/theme4.xml"/><Relationship Id="rId23" Type="http://schemas.openxmlformats.org/officeDocument/2006/relationships/slideLayout" Target="../slideLayouts/slideLayout91.xml"/><Relationship Id="rId1" Type="http://schemas.openxmlformats.org/officeDocument/2006/relationships/slideLayout" Target="../slideLayouts/slideLayout69.xml"/><Relationship Id="rId2" Type="http://schemas.openxmlformats.org/officeDocument/2006/relationships/slideLayout" Target="../slideLayouts/slideLayout70.xml"/><Relationship Id="rId3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86" name="Google Shape;186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3" name="Google Shape;373;p7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374" name="Google Shape;374;p7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c.lfenergy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harter.lfenergy.or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dn.platform.linuxfoundation.org/agreements/lfenergy.pdf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sts.lfenergy.org/g/board/fil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board@lists.lfenergy.org" TargetMode="External"/><Relationship Id="rId4" Type="http://schemas.openxmlformats.org/officeDocument/2006/relationships/hyperlink" Target="mailto:tac@lists.lfenergy.org" TargetMode="External"/><Relationship Id="rId5" Type="http://schemas.openxmlformats.org/officeDocument/2006/relationships/hyperlink" Target="http://budget@lists.lfenergy.org" TargetMode="External"/><Relationship Id="rId6" Type="http://schemas.openxmlformats.org/officeDocument/2006/relationships/hyperlink" Target="mailto:mac@lists.lfenergy.org" TargetMode="External"/><Relationship Id="rId7" Type="http://schemas.openxmlformats.org/officeDocument/2006/relationships/hyperlink" Target="https://slack.lfenergy.org" TargetMode="External"/><Relationship Id="rId8" Type="http://schemas.openxmlformats.org/officeDocument/2006/relationships/hyperlink" Target="https://lfenergy.or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mbers.lfenergy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harter.lfenergy.org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docs.google.com/presentation/d/11QLF2Pu-yni1wU3srPLhDpYPDVzVr0RSbVFBtp9f78Y/edit#slide=id.g26a96a28b13_0_6" TargetMode="External"/><Relationship Id="rId5" Type="http://schemas.openxmlformats.org/officeDocument/2006/relationships/hyperlink" Target="https://github.com/lf-energy" TargetMode="External"/><Relationship Id="rId6" Type="http://schemas.openxmlformats.org/officeDocument/2006/relationships/hyperlink" Target="https://github.com/lf-energy/foundation/blob/main/elections.md" TargetMode="External"/><Relationship Id="rId7" Type="http://schemas.openxmlformats.org/officeDocument/2006/relationships/hyperlink" Target="https://github.com/lf-energy/foundation/tree/main/project_charters" TargetMode="External"/><Relationship Id="rId8" Type="http://schemas.openxmlformats.org/officeDocument/2006/relationships/hyperlink" Target="https://landscape.lfenergy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athornton@linuxfoundation.org" TargetMode="External"/><Relationship Id="rId4" Type="http://schemas.openxmlformats.org/officeDocument/2006/relationships/hyperlink" Target="mailto:dbrown@linuxfoundation.org" TargetMode="External"/><Relationship Id="rId9" Type="http://schemas.openxmlformats.org/officeDocument/2006/relationships/image" Target="../media/image73.jpg"/><Relationship Id="rId5" Type="http://schemas.openxmlformats.org/officeDocument/2006/relationships/hyperlink" Target="mailto:jmertic@linuxfoundation.org" TargetMode="External"/><Relationship Id="rId6" Type="http://schemas.openxmlformats.org/officeDocument/2006/relationships/hyperlink" Target="mailto:yortiz@linuxfoundation.org" TargetMode="External"/><Relationship Id="rId7" Type="http://schemas.openxmlformats.org/officeDocument/2006/relationships/image" Target="../media/image83.jpg"/><Relationship Id="rId8" Type="http://schemas.openxmlformats.org/officeDocument/2006/relationships/image" Target="../media/image69.jpg"/><Relationship Id="rId11" Type="http://schemas.openxmlformats.org/officeDocument/2006/relationships/hyperlink" Target="http://support.lfenergy.org" TargetMode="External"/><Relationship Id="rId10" Type="http://schemas.openxmlformats.org/officeDocument/2006/relationships/image" Target="../media/image8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lfenergy.org/about/members/" TargetMode="External"/><Relationship Id="rId4" Type="http://schemas.openxmlformats.org/officeDocument/2006/relationships/hyperlink" Target="https://lfenergy.org/about/people/#executive-leadership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lfenergy.org/about/people/#governing-board" TargetMode="External"/><Relationship Id="rId7" Type="http://schemas.openxmlformats.org/officeDocument/2006/relationships/hyperlink" Target="https://lfenergy.org/about/people/#technical-advisory-council" TargetMode="External"/><Relationship Id="rId8" Type="http://schemas.openxmlformats.org/officeDocument/2006/relationships/hyperlink" Target="https://tac.lfenergy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embers.lfenergy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lfenergy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iki.lfenergy.org/pages/viewpage.action?pageId=56380542#MarketingAdvisoryCommittee(MAC)-LFEnergyMarketingAdvisoryCommittee" TargetMode="External"/><Relationship Id="rId4" Type="http://schemas.openxmlformats.org/officeDocument/2006/relationships/hyperlink" Target="https://tac.lfenergy.org/" TargetMode="External"/><Relationship Id="rId5" Type="http://schemas.openxmlformats.org/officeDocument/2006/relationships/hyperlink" Target="https://zoom-lfx.platform.linuxfoundation.org/meetings/lfenergy?view=week" TargetMode="External"/><Relationship Id="rId6" Type="http://schemas.openxmlformats.org/officeDocument/2006/relationships/hyperlink" Target="https://lists.lfenergy.org/g/tac" TargetMode="External"/><Relationship Id="rId7" Type="http://schemas.openxmlformats.org/officeDocument/2006/relationships/hyperlink" Target="https://tac.lfenergy.org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harter.lfenergy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557" name="Google Shape;557;p9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2026</a:t>
            </a:r>
            <a:endParaRPr/>
          </a:p>
        </p:txBody>
      </p:sp>
      <p:sp>
        <p:nvSpPr>
          <p:cNvPr id="558" name="Google Shape;558;p9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35" name="Google Shape;635;p10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does </a:t>
            </a:r>
            <a:r>
              <a:rPr b="1" lang="en"/>
              <a:t>not</a:t>
            </a:r>
            <a:r>
              <a:rPr lang="en"/>
              <a:t> make technical decisions for LF Energy Foundation other than working with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/>
              <a:t> to set the overall scope for the LF Energy Foundation.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is </a:t>
            </a:r>
            <a:r>
              <a:rPr b="1" lang="en"/>
              <a:t>not</a:t>
            </a:r>
            <a:r>
              <a:rPr lang="en"/>
              <a:t> responsible for overseeing day-to-day operations of LF Energy Foundation. This is the responsibility of the foundation staff.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0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10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Chairperson</a:t>
            </a:r>
            <a:endParaRPr/>
          </a:p>
        </p:txBody>
      </p:sp>
      <p:sp>
        <p:nvSpPr>
          <p:cNvPr id="642" name="Google Shape;642;p105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Duties of the Governing Board Chairperson include: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Oversee the day-to-day operational decisions of the LF Energy Foundation.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 a spokesperson for the LF Energy Foundation and the Governing Board, as needed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3(d)</a:t>
            </a:r>
            <a:r>
              <a:rPr lang="en" sz="1500"/>
              <a:t> of the LF Energy Foundation Charter for more information about the chairperson role.</a:t>
            </a:r>
            <a:endParaRPr sz="1500"/>
          </a:p>
        </p:txBody>
      </p:sp>
      <p:sp>
        <p:nvSpPr>
          <p:cNvPr id="643" name="Google Shape;643;p10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Operations</a:t>
            </a:r>
            <a:endParaRPr/>
          </a:p>
        </p:txBody>
      </p:sp>
      <p:sp>
        <p:nvSpPr>
          <p:cNvPr id="649" name="Google Shape;649;p10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representative appointed from each Strategic member; and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TAC Chairperson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LF Energy Foundation Charter for more information about composition.</a:t>
            </a:r>
            <a:endParaRPr/>
          </a:p>
        </p:txBody>
      </p:sp>
      <p:sp>
        <p:nvSpPr>
          <p:cNvPr id="655" name="Google Shape;655;p10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  <p:sp>
        <p:nvSpPr>
          <p:cNvPr id="656" name="Google Shape;656;p10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8"/>
          <p:cNvSpPr txBox="1"/>
          <p:nvPr>
            <p:ph type="ctrTitle"/>
          </p:nvPr>
        </p:nvSpPr>
        <p:spPr>
          <a:xfrm>
            <a:off x="243681" y="1217306"/>
            <a:ext cx="3808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voting representatives</a:t>
            </a:r>
            <a:endParaRPr sz="3000"/>
          </a:p>
        </p:txBody>
      </p:sp>
      <p:pic>
        <p:nvPicPr>
          <p:cNvPr id="663" name="Google Shape;663;p108" title="Screenshot 2025-10-21 at 9.25.31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506" y="0"/>
            <a:ext cx="357149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9"/>
          <p:cNvSpPr txBox="1"/>
          <p:nvPr>
            <p:ph type="ctrTitle"/>
          </p:nvPr>
        </p:nvSpPr>
        <p:spPr>
          <a:xfrm>
            <a:off x="60495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  <p:sp>
        <p:nvSpPr>
          <p:cNvPr id="669" name="Google Shape;669;p10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1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Governing Board has monthly virtual regular meetings, generally on the first Wednesday of each month.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Format for the meetings alternates between a formal business meeting and strategy session.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At the formal business meetings, voting will often take place.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For the strategy meetings, the Governing Board will align on a topic to discuss at the previous business meeting.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rare and exceptional circumstances (e.g., in an emergency situation), an additional ad hoc </a:t>
            </a:r>
            <a:r>
              <a:rPr lang="en" sz="1500"/>
              <a:t>special meeting</a:t>
            </a:r>
            <a:r>
              <a:rPr lang="en" sz="1500"/>
              <a:t> of the Governing Board may be convened. 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To request a special meeting, please email your request the Executive Director and Governing Board Chair, and they will decide whether a special meeting is necessary or the proposed agenda item can be discussed by email or at the next regular meeting.</a:t>
            </a:r>
            <a:endParaRPr sz="1200"/>
          </a:p>
        </p:txBody>
      </p:sp>
      <p:sp>
        <p:nvSpPr>
          <p:cNvPr id="675" name="Google Shape;675;p1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  <p:sp>
        <p:nvSpPr>
          <p:cNvPr id="676" name="Google Shape;676;p1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1"/>
          <p:cNvSpPr txBox="1"/>
          <p:nvPr>
            <p:ph type="ctrTitle"/>
          </p:nvPr>
        </p:nvSpPr>
        <p:spPr>
          <a:xfrm>
            <a:off x="598100" y="1226375"/>
            <a:ext cx="3009000" cy="18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Governing Board Meeting Schedule for 2025</a:t>
            </a:r>
            <a:endParaRPr sz="2980"/>
          </a:p>
        </p:txBody>
      </p:sp>
      <p:sp>
        <p:nvSpPr>
          <p:cNvPr id="682" name="Google Shape;682;p111"/>
          <p:cNvSpPr txBox="1"/>
          <p:nvPr/>
        </p:nvSpPr>
        <p:spPr>
          <a:xfrm>
            <a:off x="4037125" y="0"/>
            <a:ext cx="5169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525" lIns="91525" spcFirstLastPara="1" rIns="91525" wrap="square" tIns="915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Planned meetings of the Governing Board for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202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- all meetings to be held at 8:00 am US Pacific Time/5:00 pm Central European Time on the first Wednesday of the month unless noted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 in </a:t>
            </a: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italics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Regular Meeting</a:t>
            </a:r>
            <a:endParaRPr sz="1600" u="sng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8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January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March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7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Jul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September*</a:t>
            </a:r>
            <a:endParaRPr i="1"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November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* subject to change pending LFE Summit timing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83" name="Google Shape;683;p111"/>
          <p:cNvSpPr txBox="1"/>
          <p:nvPr/>
        </p:nvSpPr>
        <p:spPr>
          <a:xfrm>
            <a:off x="6597350" y="1402100"/>
            <a:ext cx="2451600" cy="213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Roboto Slab Light"/>
                <a:ea typeface="Roboto Slab Light"/>
                <a:cs typeface="Roboto Slab Light"/>
                <a:sym typeface="Roboto Slab Light"/>
              </a:rPr>
              <a:t>Strategic Meeting</a:t>
            </a:r>
            <a:endParaRPr sz="1600" u="sng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 February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April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4 June </a:t>
            </a:r>
            <a:endParaRPr i="1" sz="8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6 August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1 October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3 December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2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LF Energy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689" name="Google Shape;689;p1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  <p:sp>
        <p:nvSpPr>
          <p:cNvPr id="690" name="Google Shape;690;p1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696" name="Google Shape;696;p1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  <p:sp>
        <p:nvSpPr>
          <p:cNvPr id="697" name="Google Shape;697;p1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Overview and Governance</a:t>
            </a:r>
            <a:endParaRPr/>
          </a:p>
        </p:txBody>
      </p:sp>
      <p:sp>
        <p:nvSpPr>
          <p:cNvPr id="564" name="Google Shape;564;p9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Agendas and Exhibits for Governing Board meetings will be made available one week prior to the scheduled meeting.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03" name="Google Shape;703;p1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  <p:sp>
        <p:nvSpPr>
          <p:cNvPr id="704" name="Google Shape;704;p1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1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Marketing Advisory Committee: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mac@lists.lfenergy.org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15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11" name="Google Shape;711;p11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LF Energy slack here</a:t>
            </a:r>
            <a:r>
              <a:rPr lang="en"/>
              <a:t>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members.lfenergy.org</a:t>
            </a:r>
            <a:r>
              <a:rPr lang="en"/>
              <a:t>.</a:t>
            </a:r>
            <a:endParaRPr/>
          </a:p>
        </p:txBody>
      </p:sp>
      <p:sp>
        <p:nvSpPr>
          <p:cNvPr id="712" name="Google Shape;712;p1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6"/>
          <p:cNvSpPr txBox="1"/>
          <p:nvPr>
            <p:ph type="ctrTitle"/>
          </p:nvPr>
        </p:nvSpPr>
        <p:spPr>
          <a:xfrm>
            <a:off x="6255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  <p:sp>
        <p:nvSpPr>
          <p:cNvPr id="718" name="Google Shape;718;p1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7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LF Energy Foundation staff to develop and review the LF Energy budget.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quarterly on the Wednesday of the week before the Governing Board meeting</a:t>
            </a:r>
            <a:br>
              <a:rPr lang="en" sz="1900"/>
            </a:b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b="1" lang="en" sz="1900"/>
              <a:t>.</a:t>
            </a:r>
            <a:endParaRPr b="1" sz="1900"/>
          </a:p>
        </p:txBody>
      </p:sp>
      <p:sp>
        <p:nvSpPr>
          <p:cNvPr id="725" name="Google Shape;725;p1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8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LF Energy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LF Energy and does not have an attorney-client relationship with LF Energy Foundation.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31" name="Google Shape;731;p1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9"/>
          <p:cNvSpPr txBox="1"/>
          <p:nvPr>
            <p:ph type="ctrTitle"/>
          </p:nvPr>
        </p:nvSpPr>
        <p:spPr>
          <a:xfrm>
            <a:off x="598100" y="150762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 and Other Resources</a:t>
            </a:r>
            <a:endParaRPr/>
          </a:p>
        </p:txBody>
      </p:sp>
      <p:sp>
        <p:nvSpPr>
          <p:cNvPr id="738" name="Google Shape;738;p1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LF Energy Foundation Policies and Resources</a:t>
            </a:r>
            <a:endParaRPr sz="2200"/>
          </a:p>
        </p:txBody>
      </p:sp>
      <p:sp>
        <p:nvSpPr>
          <p:cNvPr id="744" name="Google Shape;744;p12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LF Energy Foundation Charter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LF Energy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LF Energy Landscape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  <p:sp>
        <p:nvSpPr>
          <p:cNvPr id="745" name="Google Shape;745;p1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1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staff</a:t>
            </a:r>
            <a:endParaRPr/>
          </a:p>
        </p:txBody>
      </p:sp>
      <p:sp>
        <p:nvSpPr>
          <p:cNvPr id="751" name="Google Shape;751;p121"/>
          <p:cNvSpPr txBox="1"/>
          <p:nvPr>
            <p:ph idx="1" type="body"/>
          </p:nvPr>
        </p:nvSpPr>
        <p:spPr>
          <a:xfrm>
            <a:off x="311700" y="1229975"/>
            <a:ext cx="4670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Alex Thornton</a:t>
            </a:r>
            <a:r>
              <a:rPr lang="en" sz="1700"/>
              <a:t>, LF Energy Executive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4"/>
              </a:rPr>
              <a:t>Dan Brown</a:t>
            </a:r>
            <a:r>
              <a:rPr lang="en" sz="1700"/>
              <a:t>, Marketing Director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John Mertic</a:t>
            </a:r>
            <a:r>
              <a:rPr lang="en" sz="1700"/>
              <a:t>, Program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6"/>
              </a:rPr>
              <a:t>Yarille Ortiz</a:t>
            </a:r>
            <a:r>
              <a:rPr lang="en" sz="1700"/>
              <a:t>, Sr. Project Coordinator</a:t>
            </a:r>
            <a:endParaRPr i="1" sz="2100">
              <a:solidFill>
                <a:srgbClr val="000000"/>
              </a:solidFill>
            </a:endParaRPr>
          </a:p>
        </p:txBody>
      </p:sp>
      <p:pic>
        <p:nvPicPr>
          <p:cNvPr id="752" name="Google Shape;752;p121"/>
          <p:cNvPicPr preferRelativeResize="0"/>
          <p:nvPr/>
        </p:nvPicPr>
        <p:blipFill rotWithShape="1">
          <a:blip r:embed="rId7">
            <a:alphaModFix/>
          </a:blip>
          <a:srcRect b="0" l="16666" r="16666" t="0"/>
          <a:stretch/>
        </p:blipFill>
        <p:spPr>
          <a:xfrm>
            <a:off x="5122275" y="2514850"/>
            <a:ext cx="1667407" cy="166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1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86725" y="850588"/>
            <a:ext cx="1667449" cy="166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121"/>
          <p:cNvPicPr preferRelativeResize="0"/>
          <p:nvPr/>
        </p:nvPicPr>
        <p:blipFill rotWithShape="1">
          <a:blip r:embed="rId9">
            <a:alphaModFix/>
          </a:blip>
          <a:srcRect b="0" l="12881" r="12874" t="0"/>
          <a:stretch/>
        </p:blipFill>
        <p:spPr>
          <a:xfrm>
            <a:off x="6789700" y="2518025"/>
            <a:ext cx="1661502" cy="1661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1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25224" y="853550"/>
            <a:ext cx="1661501" cy="1661527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21"/>
          <p:cNvSpPr txBox="1"/>
          <p:nvPr/>
        </p:nvSpPr>
        <p:spPr>
          <a:xfrm>
            <a:off x="5122200" y="4233000"/>
            <a:ext cx="332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S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upport requests for the staff can be made at </a:t>
            </a:r>
            <a:r>
              <a:rPr i="1" lang="en" sz="1100" u="sng">
                <a:solidFill>
                  <a:schemeClr val="hlink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11"/>
              </a:rPr>
              <a:t>support.lfenergy.org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i="1"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2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Membership details ( look under ‘Membership’ &gt; ‘LF Energy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Insights on contributors from your organization ( look under the ‘Project Contributors’ tab )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62" name="Google Shape;762;p1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  <p:sp>
        <p:nvSpPr>
          <p:cNvPr id="763" name="Google Shape;763;p1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LF Energy</a:t>
            </a:r>
            <a:r>
              <a:rPr lang="en" sz="2200"/>
              <a:t> Foundation</a:t>
            </a:r>
            <a:endParaRPr sz="2200"/>
          </a:p>
        </p:txBody>
      </p:sp>
      <p:sp>
        <p:nvSpPr>
          <p:cNvPr id="769" name="Google Shape;769;p12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LF Energy Foundation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LF Energy Project and Working Group Leads</a:t>
            </a:r>
            <a:endParaRPr/>
          </a:p>
        </p:txBody>
      </p:sp>
      <p:sp>
        <p:nvSpPr>
          <p:cNvPr id="770" name="Google Shape;770;p1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LF Energy?</a:t>
            </a:r>
            <a:endParaRPr/>
          </a:p>
        </p:txBody>
      </p:sp>
      <p:sp>
        <p:nvSpPr>
          <p:cNvPr id="570" name="Google Shape;570;p9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is the community for digital experts to collaborate on open industrial-grade technology platforms and agile standards that accelerate the energy transition.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part of the Linux Foundation, the largest shared technology investment in the world.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4"/>
          <p:cNvSpPr txBox="1"/>
          <p:nvPr>
            <p:ph idx="4294967295" type="title"/>
          </p:nvPr>
        </p:nvSpPr>
        <p:spPr>
          <a:xfrm>
            <a:off x="1119525" y="3321275"/>
            <a:ext cx="2675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6" name="Google Shape;776;p124"/>
          <p:cNvSpPr txBox="1"/>
          <p:nvPr>
            <p:ph idx="4294967295" type="subTitle"/>
          </p:nvPr>
        </p:nvSpPr>
        <p:spPr>
          <a:xfrm>
            <a:off x="4320275" y="3412769"/>
            <a:ext cx="45354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8"/>
          <p:cNvSpPr txBox="1"/>
          <p:nvPr>
            <p:ph type="ctrTitle"/>
          </p:nvPr>
        </p:nvSpPr>
        <p:spPr>
          <a:xfrm>
            <a:off x="302566" y="1322006"/>
            <a:ext cx="31983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Members</a:t>
            </a:r>
            <a:endParaRPr sz="3800"/>
          </a:p>
        </p:txBody>
      </p:sp>
      <p:pic>
        <p:nvPicPr>
          <p:cNvPr id="577" name="Google Shape;577;p98" title="Screenshot 2026-01-05 at 12.13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37" y="0"/>
            <a:ext cx="5239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9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583" name="Google Shape;583;p9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LF Energy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the LF Energy</a:t>
            </a:r>
            <a:r>
              <a:rPr lang="en"/>
              <a:t>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Charter</a:t>
            </a:r>
            <a:endParaRPr/>
          </a:p>
        </p:txBody>
      </p:sp>
      <p:sp>
        <p:nvSpPr>
          <p:cNvPr id="584" name="Google Shape;584;p9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0"/>
          <p:cNvSpPr txBox="1"/>
          <p:nvPr>
            <p:ph type="title"/>
          </p:nvPr>
        </p:nvSpPr>
        <p:spPr>
          <a:xfrm>
            <a:off x="233775" y="307500"/>
            <a:ext cx="63906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Governance at a Glance</a:t>
            </a:r>
            <a:endParaRPr/>
          </a:p>
        </p:txBody>
      </p:sp>
      <p:sp>
        <p:nvSpPr>
          <p:cNvPr id="591" name="Google Shape;591;p100"/>
          <p:cNvSpPr/>
          <p:nvPr/>
        </p:nvSpPr>
        <p:spPr>
          <a:xfrm>
            <a:off x="5458940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Advisory Council (TAC)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2" name="Google Shape;592;p100"/>
          <p:cNvSpPr/>
          <p:nvPr/>
        </p:nvSpPr>
        <p:spPr>
          <a:xfrm>
            <a:off x="1918347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Governing Board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3" name="Google Shape;593;p100"/>
          <p:cNvSpPr/>
          <p:nvPr/>
        </p:nvSpPr>
        <p:spPr>
          <a:xfrm>
            <a:off x="10731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Budget Committee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4" name="Google Shape;594;p100"/>
          <p:cNvSpPr/>
          <p:nvPr/>
        </p:nvSpPr>
        <p:spPr>
          <a:xfrm>
            <a:off x="1073093" y="344780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Marketing Advisory Committee (MAC)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5" name="Google Shape;595;p100"/>
          <p:cNvSpPr/>
          <p:nvPr/>
        </p:nvSpPr>
        <p:spPr>
          <a:xfrm>
            <a:off x="46137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Projects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6" name="Google Shape;596;p100"/>
          <p:cNvSpPr/>
          <p:nvPr/>
        </p:nvSpPr>
        <p:spPr>
          <a:xfrm>
            <a:off x="6304193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Groups/SIGs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597" name="Google Shape;597;p100"/>
          <p:cNvCxnSpPr>
            <a:stCxn id="592" idx="3"/>
            <a:endCxn id="591" idx="1"/>
          </p:cNvCxnSpPr>
          <p:nvPr/>
        </p:nvCxnSpPr>
        <p:spPr>
          <a:xfrm>
            <a:off x="3456447" y="2000301"/>
            <a:ext cx="2002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8" name="Google Shape;598;p100"/>
          <p:cNvCxnSpPr>
            <a:stCxn id="592" idx="2"/>
            <a:endCxn id="594" idx="0"/>
          </p:cNvCxnSpPr>
          <p:nvPr/>
        </p:nvCxnSpPr>
        <p:spPr>
          <a:xfrm rot="5400000">
            <a:off x="1651497" y="2412051"/>
            <a:ext cx="1226400" cy="845400"/>
          </a:xfrm>
          <a:prstGeom prst="bentConnector3">
            <a:avLst>
              <a:gd fmla="val 87222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100"/>
          <p:cNvCxnSpPr>
            <a:stCxn id="593" idx="0"/>
            <a:endCxn id="592" idx="2"/>
          </p:cNvCxnSpPr>
          <p:nvPr/>
        </p:nvCxnSpPr>
        <p:spPr>
          <a:xfrm rot="-5400000">
            <a:off x="20361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100"/>
          <p:cNvCxnSpPr>
            <a:stCxn id="591" idx="2"/>
            <a:endCxn id="596" idx="0"/>
          </p:cNvCxnSpPr>
          <p:nvPr/>
        </p:nvCxnSpPr>
        <p:spPr>
          <a:xfrm flipH="1" rot="-5400000">
            <a:off x="6422090" y="20274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100"/>
          <p:cNvCxnSpPr>
            <a:stCxn id="595" idx="0"/>
            <a:endCxn id="591" idx="2"/>
          </p:cNvCxnSpPr>
          <p:nvPr/>
        </p:nvCxnSpPr>
        <p:spPr>
          <a:xfrm rot="-5400000">
            <a:off x="55767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2" name="Google Shape;602;p100"/>
          <p:cNvSpPr/>
          <p:nvPr/>
        </p:nvSpPr>
        <p:spPr>
          <a:xfrm>
            <a:off x="2783381" y="2678756"/>
            <a:ext cx="1538100" cy="899700"/>
          </a:xfrm>
          <a:prstGeom prst="roundRect">
            <a:avLst>
              <a:gd fmla="val 25575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LF Energy Standards and Specifications (LFESS)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Steering Committee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100"/>
          <p:cNvSpPr/>
          <p:nvPr/>
        </p:nvSpPr>
        <p:spPr>
          <a:xfrm>
            <a:off x="5458931" y="35784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Standards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604" name="Google Shape;604;p100"/>
          <p:cNvCxnSpPr>
            <a:stCxn id="602" idx="0"/>
          </p:cNvCxnSpPr>
          <p:nvPr/>
        </p:nvCxnSpPr>
        <p:spPr>
          <a:xfrm flipH="1" rot="5400000">
            <a:off x="2960531" y="2086856"/>
            <a:ext cx="318600" cy="8652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5" name="Google Shape;605;p100"/>
          <p:cNvCxnSpPr>
            <a:stCxn id="603" idx="1"/>
            <a:endCxn id="602" idx="2"/>
          </p:cNvCxnSpPr>
          <p:nvPr/>
        </p:nvCxnSpPr>
        <p:spPr>
          <a:xfrm rot="10800000">
            <a:off x="3552431" y="3578603"/>
            <a:ext cx="1906500" cy="2211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6" name="Google Shape;606;p100"/>
          <p:cNvCxnSpPr>
            <a:stCxn id="603" idx="0"/>
          </p:cNvCxnSpPr>
          <p:nvPr/>
        </p:nvCxnSpPr>
        <p:spPr>
          <a:xfrm rot="-5400000">
            <a:off x="5674481" y="3018053"/>
            <a:ext cx="1113900" cy="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lgDashDot"/>
            <a:round/>
            <a:headEnd len="sm" w="sm" type="none"/>
            <a:tailEnd len="sm" w="sm" type="none"/>
          </a:ln>
        </p:spPr>
      </p:cxnSp>
      <p:cxnSp>
        <p:nvCxnSpPr>
          <p:cNvPr id="607" name="Google Shape;607;p100"/>
          <p:cNvCxnSpPr/>
          <p:nvPr/>
        </p:nvCxnSpPr>
        <p:spPr>
          <a:xfrm>
            <a:off x="4471275" y="1094344"/>
            <a:ext cx="0" cy="340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100"/>
          <p:cNvSpPr txBox="1"/>
          <p:nvPr/>
        </p:nvSpPr>
        <p:spPr>
          <a:xfrm>
            <a:off x="588469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Fiduciary Governance - Membership driven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09" name="Google Shape;609;p100"/>
          <p:cNvSpPr txBox="1"/>
          <p:nvPr/>
        </p:nvSpPr>
        <p:spPr>
          <a:xfrm>
            <a:off x="4621106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Technical Governance - Open to all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1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Marketing Advisory Committee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list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Hosted Projects and Working Groups</a:t>
            </a:r>
            <a:endParaRPr sz="1900"/>
          </a:p>
        </p:txBody>
      </p:sp>
      <p:sp>
        <p:nvSpPr>
          <p:cNvPr id="615" name="Google Shape;615;p10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0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02"/>
          <p:cNvSpPr txBox="1"/>
          <p:nvPr>
            <p:ph type="ctrTitle"/>
          </p:nvPr>
        </p:nvSpPr>
        <p:spPr>
          <a:xfrm>
            <a:off x="598100" y="1792953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endParaRPr/>
          </a:p>
        </p:txBody>
      </p:sp>
      <p:sp>
        <p:nvSpPr>
          <p:cNvPr id="622" name="Google Shape;622;p10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LF Energy budget, directing the use of funds to advance the mission of the LF Energy Foundation;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LF Energy Foundation Charter.</a:t>
            </a:r>
            <a:endParaRPr sz="1700"/>
          </a:p>
        </p:txBody>
      </p:sp>
      <p:sp>
        <p:nvSpPr>
          <p:cNvPr id="628" name="Google Shape;628;p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  <p:sp>
        <p:nvSpPr>
          <p:cNvPr id="629" name="Google Shape;629;p10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